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7315200" cy="9601200"/>
  <p:embeddedFontLst>
    <p:embeddedFont>
      <p:font typeface="Helvetica Neue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gSOhsFHZbVvW5bxaNnATz2I1n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1B9D21-A6CE-4B8E-B46D-EC08B0856721}">
  <a:tblStyle styleId="{B81B9D21-A6CE-4B8E-B46D-EC08B085672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9E7E7"/>
          </a:solidFill>
        </a:fill>
      </a:tcStyle>
    </a:wholeTbl>
    <a:band1H>
      <a:tcTxStyle b="off" i="off"/>
      <a:tcStyle>
        <a:fill>
          <a:solidFill>
            <a:srgbClr val="F3CCC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3CCCB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23004EF4-9BD9-46AE-B738-13A72ADC56D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4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fr-CA" sz="1800" b="1" i="0" baseline="0"/>
              <a:t>Répartition des membres </a:t>
            </a:r>
          </a:p>
          <a:p>
            <a:pPr>
              <a:defRPr/>
            </a:pPr>
            <a:r>
              <a:rPr lang="fr-CA" sz="1800" b="1" i="0" baseline="0"/>
              <a:t>par groupe d’âge</a:t>
            </a:r>
          </a:p>
        </c:rich>
      </c:tx>
      <c:layout>
        <c:manualLayout>
          <c:xMode val="edge"/>
          <c:yMode val="edge"/>
          <c:x val="0.2069166666666667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8852427821522336"/>
          <c:y val="0.36276754396526145"/>
          <c:w val="0.40628477690288745"/>
          <c:h val="0.596381323894146"/>
        </c:manualLayout>
      </c:layout>
      <c:pieChart>
        <c:varyColors val="1"/>
        <c:ser>
          <c:idx val="1"/>
          <c:order val="1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3.3232283464566949E-2"/>
                  <c:y val="2.7139910263510668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7-484C-B5F9-E96D6908DE94}"/>
                </c:ext>
              </c:extLst>
            </c:dLbl>
            <c:dLbl>
              <c:idx val="1"/>
              <c:layout>
                <c:manualLayout>
                  <c:x val="3.9252187226596798E-2"/>
                  <c:y val="2.820694393066638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7-484C-B5F9-E96D6908DE94}"/>
                </c:ext>
              </c:extLst>
            </c:dLbl>
            <c:dLbl>
              <c:idx val="2"/>
              <c:layout>
                <c:manualLayout>
                  <c:x val="-2.1890419947506592E-2"/>
                  <c:y val="-1.067430791334569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7-484C-B5F9-E96D6908DE94}"/>
                </c:ext>
              </c:extLst>
            </c:dLbl>
            <c:dLbl>
              <c:idx val="3"/>
              <c:layout>
                <c:manualLayout>
                  <c:x val="-4.5606080489938791E-2"/>
                  <c:y val="-5.8709175114578576E-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7-484C-B5F9-E96D6908DE94}"/>
                </c:ext>
              </c:extLst>
            </c:dLbl>
            <c:dLbl>
              <c:idx val="4"/>
              <c:layout>
                <c:manualLayout>
                  <c:x val="-4.7035761154855707E-2"/>
                  <c:y val="-1.397481278142984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7-484C-B5F9-E96D6908DE94}"/>
                </c:ext>
              </c:extLst>
            </c:dLbl>
            <c:dLbl>
              <c:idx val="5"/>
              <c:layout>
                <c:manualLayout>
                  <c:x val="2.4407042869641363E-2"/>
                  <c:y val="-3.0511369565042915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7-484C-B5F9-E96D6908D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2-5 ans </c:v>
                </c:pt>
                <c:pt idx="1">
                  <c:v>6-9 ans </c:v>
                </c:pt>
                <c:pt idx="2">
                  <c:v>10-13 ans </c:v>
                </c:pt>
                <c:pt idx="3">
                  <c:v>14-17 ans </c:v>
                </c:pt>
                <c:pt idx="4">
                  <c:v>18 ans &amp;+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13</c:v>
                </c:pt>
                <c:pt idx="1">
                  <c:v>49</c:v>
                </c:pt>
                <c:pt idx="2">
                  <c:v>34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07-484C-B5F9-E96D6908DE94}"/>
            </c:ext>
          </c:extLst>
        </c:ser>
        <c:ser>
          <c:idx val="0"/>
          <c:order val="0"/>
          <c:explosion val="25"/>
          <c:dLbls>
            <c:dLbl>
              <c:idx val="1"/>
              <c:layout>
                <c:manualLayout>
                  <c:x val="3.6127515310586188E-2"/>
                  <c:y val="2.181867891513561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7-484C-B5F9-E96D6908DE94}"/>
                </c:ext>
              </c:extLst>
            </c:dLbl>
            <c:dLbl>
              <c:idx val="2"/>
              <c:layout>
                <c:manualLayout>
                  <c:x val="-1.2593175853018388E-2"/>
                  <c:y val="9.0124671916010611E-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07-484C-B5F9-E96D6908D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2-5 ans </c:v>
                </c:pt>
                <c:pt idx="1">
                  <c:v>6-9 ans </c:v>
                </c:pt>
                <c:pt idx="2">
                  <c:v>10-13 ans </c:v>
                </c:pt>
                <c:pt idx="3">
                  <c:v>14-17 ans </c:v>
                </c:pt>
                <c:pt idx="4">
                  <c:v>18 ans &amp;+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13</c:v>
                </c:pt>
                <c:pt idx="1">
                  <c:v>49</c:v>
                </c:pt>
                <c:pt idx="2">
                  <c:v>34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07-484C-B5F9-E96D6908DE94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externalData r:id="rId1">
    <c:autoUpdate val="1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4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4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4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4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4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4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p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1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légende" showMasterSp="0">
  <p:cSld name="Titre et légen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2" name="Google Shape;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9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avec légende" showMasterSp="0">
  <p:cSld name="Citation avec légen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9" name="Google Shape;7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0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30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86" name="Google Shape;86;p30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fr-CA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fr-CA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e nom" showMasterSp="0">
  <p:cSld name="Carte nom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9" name="Google Shape;8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1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31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 colonnes">
  <p:cSld name="3 colonne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32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9" name="Google Shape;99;p32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32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1" name="Google Shape;101;p32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32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3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 colonnes d’image">
  <p:cSld name="3 colonnes d’imag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33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110" name="Google Shape;110;p33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33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33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113" name="Google Shape;113;p33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33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33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116" name="Google Shape;116;p33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3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showMasterSp="0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27" name="Google Shape;12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5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showMasterSp="0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9" name="Google Shape;1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3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23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noramique avec légende">
  <p:cSld name="Image panoramique avec légen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8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6" name="Google Shape;6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16.jp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137" name="Google Shape;1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138" name="Google Shape;1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139" name="Google Shape;1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2418" y="1092703"/>
            <a:ext cx="5407163" cy="467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18" name="Google Shape;21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19" name="Google Shape;2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4"/>
          <p:cNvSpPr txBox="1"/>
          <p:nvPr/>
        </p:nvSpPr>
        <p:spPr>
          <a:xfrm>
            <a:off x="1348915" y="1257562"/>
            <a:ext cx="9333599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ÉLECTION DES ADMINISTRATEURS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4"/>
          <p:cNvSpPr txBox="1"/>
          <p:nvPr/>
        </p:nvSpPr>
        <p:spPr>
          <a:xfrm>
            <a:off x="1042419" y="2118862"/>
            <a:ext cx="9800666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Article 15 – Éligibilité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3275" lvl="0" marL="8032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15.1 Pour être éligible aux postes d'administrateurs, les candidats et les candidates devront être membres du club </a:t>
            </a:r>
            <a:r>
              <a:rPr b="0" i="0" lang="fr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avoir été membres du club </a:t>
            </a:r>
            <a:r>
              <a:rPr b="0" i="0" lang="fr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être présents à l’Assemblée au moment de l’élection ou avoir signifié par écrit leur accord pour être candidat à l'élection.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fr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CA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Article 16 - Procédure d'élection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3" lvl="0" marL="360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16.1 L’Assemblée générale élit le président et le secrétaire d'élection.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16.2 Le secrétaire et le président d'élection ont pour rôle de recevoir les mises en candidature, d'en vérifier la validité et l'éligibilité.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16.3 Pour être valide, chaque candidature doit être appuyée par deux (2) membres et recevoir l'assentiment du candidat.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16.4 S’il y a le même nombre de candidatures que le nombre de postes à combler, l'élection est faite par acclamation.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16.5 Dans le cas où il y a plus de candidatures que le nombre de postes à pourvoir, l'élection se fait par scrutin secret.  Pour être élu, les candidats ayant reçu le plus de votes sont déclarés élus.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26" name="Google Shape;22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27" name="Google Shape;22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5"/>
          <p:cNvSpPr txBox="1"/>
          <p:nvPr/>
        </p:nvSpPr>
        <p:spPr>
          <a:xfrm>
            <a:off x="1348915" y="1257562"/>
            <a:ext cx="9333599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ÉLECTION DES ADMINISTRATEURS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5"/>
          <p:cNvSpPr txBox="1"/>
          <p:nvPr/>
        </p:nvSpPr>
        <p:spPr>
          <a:xfrm>
            <a:off x="3519579" y="2161994"/>
            <a:ext cx="4977300" cy="289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CA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Postes en élection en 2024: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fr-CA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Sylvain Hudon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fr-CA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Catherine Hémond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fr-CA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Nancy Miron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CA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 à combler: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fr-CA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Aucun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34" name="Google Shape;23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35" name="Google Shape;23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6"/>
          <p:cNvSpPr txBox="1"/>
          <p:nvPr/>
        </p:nvSpPr>
        <p:spPr>
          <a:xfrm>
            <a:off x="2503896" y="2644170"/>
            <a:ext cx="71842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r-CA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 POUR 2024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42" name="Google Shape;2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1429196" y="1007636"/>
            <a:ext cx="9333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Horaire de la saison (été)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1297973" y="1913331"/>
            <a:ext cx="9774839" cy="46166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semaines de cours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Début de cours : 6 mai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 de cours : 23 août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Relâche : semaine du 22 juillet et 29 juillet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Lundi au jeudi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Vendredi (courses locales, reprise des cours annulés, activités spéciales)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Samedi/Dimanche (entrainements spéciales, courses régionales et provinciales)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Plages horaires 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- 18h00 à 18h45 (trotteur)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- 18h00 à 19h00 (5-9 ans)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- 19h15 à 20h15 (10-17 ans régulier)</a:t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- 19h15 à 20h30 (10-17 ans intermédiaire)</a:t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- 19h15 à 20h45 (10-17 ans avancé)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b="0" i="0" lang="fr-CA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20h30 à 21h30 (18 ans +)</a:t>
            </a:r>
            <a:endParaRPr b="0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49" name="Google Shape;2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50" name="Google Shape;2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 txBox="1"/>
          <p:nvPr/>
        </p:nvSpPr>
        <p:spPr>
          <a:xfrm>
            <a:off x="1429196" y="1007636"/>
            <a:ext cx="9333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Horaire de la saison (automne)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1297973" y="1913331"/>
            <a:ext cx="9774839" cy="307772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semaines de cours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Début de cours : 26 août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 de cours : 27 septembre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Mardi et jeudi (à valider)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Plages horaires 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- 18h00 à 19h00 (5-9 ans)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- 19h15 à 20h15 (10-17 ans régulier et intermédiaire)</a:t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- 19h15 à 20h45 (10-17 ans avancé)</a:t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57" name="Google Shape;2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58" name="Google Shape;2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66935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6"/>
          <p:cNvSpPr txBox="1"/>
          <p:nvPr/>
        </p:nvSpPr>
        <p:spPr>
          <a:xfrm>
            <a:off x="1401652" y="780962"/>
            <a:ext cx="9333599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 2024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1241083" y="1550363"/>
            <a:ext cx="9549265" cy="529371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Rencontre annuelle des membres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avril : 19h00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Corvée de la piste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avril : 9h00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Portes ouvertes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 avril : 10h00 à 14h00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régionale de Montréal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mai : 8h00 à 14h00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Courses locales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juin : 18h00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 juillet : 18h00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 août : 18h00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Sortie sur une autre piste: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 à confirmer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BBQ de fin d’année: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septembre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pumptrack (Verdun):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fr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 octobre (à valider)</a:t>
            </a:r>
            <a:endParaRPr/>
          </a:p>
          <a:p>
            <a:pPr indent="-2413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65" name="Google Shape;26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66" name="Google Shape;26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7"/>
          <p:cNvSpPr txBox="1"/>
          <p:nvPr/>
        </p:nvSpPr>
        <p:spPr>
          <a:xfrm>
            <a:off x="2503896" y="2644170"/>
            <a:ext cx="71842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r-CA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PRÉVISION FINANCIÈRE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r-CA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72" name="Google Shape;27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73" name="Google Shape;27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408" y="273161"/>
            <a:ext cx="10986401" cy="631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79" name="Google Shape;2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80" name="Google Shape;28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652" y="582831"/>
            <a:ext cx="9510297" cy="627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8483" y="0"/>
            <a:ext cx="5002465" cy="58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87" name="Google Shape;2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88" name="Google Shape;2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7642" y="128338"/>
            <a:ext cx="5438274" cy="57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938" y="702367"/>
            <a:ext cx="10366978" cy="5602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144" name="Google Shape;1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"/>
          <p:cNvSpPr txBox="1"/>
          <p:nvPr/>
        </p:nvSpPr>
        <p:spPr>
          <a:xfrm>
            <a:off x="1429200" y="2529845"/>
            <a:ext cx="9333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ASSEMBLÉE GÉNÉRALE ANNUELLE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CLUB BMX MONTRÉAL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SAISON 2023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95" name="Google Shape;2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96" name="Google Shape;2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6888" y="1333655"/>
            <a:ext cx="9357987" cy="2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6611" y="753980"/>
            <a:ext cx="4928264" cy="57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303" name="Google Shape;3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304" name="Google Shape;3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591243" y="718424"/>
            <a:ext cx="933359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Partenaires 2023</a:t>
            </a:r>
            <a:endParaRPr b="1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144" y="1790832"/>
            <a:ext cx="3117850" cy="107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7"/>
          <p:cNvPicPr preferRelativeResize="0"/>
          <p:nvPr/>
        </p:nvPicPr>
        <p:blipFill rotWithShape="1">
          <a:blip r:embed="rId5">
            <a:alphaModFix/>
          </a:blip>
          <a:srcRect b="9667" l="3724" r="7306" t="7926"/>
          <a:stretch/>
        </p:blipFill>
        <p:spPr>
          <a:xfrm>
            <a:off x="8327571" y="1790832"/>
            <a:ext cx="2743348" cy="1516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308" name="Google Shape;30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4426" y="3729239"/>
            <a:ext cx="3183147" cy="1785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CDP.png" id="309" name="Google Shape;30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72177" y="1637359"/>
            <a:ext cx="1733909" cy="1733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whiteWBA.png" id="310" name="Google Shape;31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9276" y="3309461"/>
            <a:ext cx="4440116" cy="60731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7"/>
          <p:cNvSpPr/>
          <p:nvPr/>
        </p:nvSpPr>
        <p:spPr>
          <a:xfrm>
            <a:off x="1153478" y="4066420"/>
            <a:ext cx="27415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r-C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JF Tessier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notec.png" id="312" name="Google Shape;31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6016" y="4066420"/>
            <a:ext cx="4477504" cy="3846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i_(Canadian_supermarket)-Logo.wine.png" id="313" name="Google Shape;31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62757" y="3277319"/>
            <a:ext cx="2535114" cy="1690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Logo" id="314" name="Google Shape;314;p17"/>
          <p:cNvPicPr preferRelativeResize="0"/>
          <p:nvPr/>
        </p:nvPicPr>
        <p:blipFill rotWithShape="1">
          <a:blip r:embed="rId11">
            <a:alphaModFix/>
          </a:blip>
          <a:srcRect b="0" l="0" r="48126" t="0"/>
          <a:stretch/>
        </p:blipFill>
        <p:spPr>
          <a:xfrm>
            <a:off x="8869420" y="4895146"/>
            <a:ext cx="1521789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152" name="Google Shape;1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/>
          <p:nvPr/>
        </p:nvSpPr>
        <p:spPr>
          <a:xfrm>
            <a:off x="3295648" y="1550383"/>
            <a:ext cx="6423705" cy="427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Ouverture de l’assemblée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Désignation du président d’assemblée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Désignation du secrétaire d’assemblée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Vérification du quorum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Vérification de la régularité de l’avis de convocation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Lecture et adoption de l’ordre du jour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Adoption du procès-verbal de l’A.G.A. du 23 février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Rapport des activités de la saison 2023 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 du président 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Rapport des activités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Rapport financier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Désignation du vérificateur pour l’exercice financier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Élection des administrateurs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Affaires nouvelles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Activités pour saison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Prévisions financières pour la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AutoNum type="arabicPeriod"/>
            </a:pPr>
            <a:r>
              <a:rPr b="0" i="0" lang="fr-C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Levée de l’assemblée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429200" y="780942"/>
            <a:ext cx="9333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ORDRE DU JOUR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159" name="Google Shape;1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160" name="Google Shape;1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/>
          <p:nvPr/>
        </p:nvSpPr>
        <p:spPr>
          <a:xfrm>
            <a:off x="1429200" y="2367171"/>
            <a:ext cx="9333599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RAPPORT DES ACTIVITÉS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SAISON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166" name="Google Shape;1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429200" y="643907"/>
            <a:ext cx="9333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 du club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1566412" y="3429000"/>
            <a:ext cx="3172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conseil d’administration</a:t>
            </a:r>
            <a:endParaRPr b="0" i="0" sz="18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70" name="Google Shape;170;p7"/>
          <p:cNvGraphicFramePr/>
          <p:nvPr/>
        </p:nvGraphicFramePr>
        <p:xfrm>
          <a:off x="674457" y="38770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{B81B9D21-A6CE-4B8E-B46D-EC08B0856721}</a:tableStyleId>
              </a:tblPr>
              <a:tblGrid>
                <a:gridCol w="2329475"/>
                <a:gridCol w="2627100"/>
              </a:tblGrid>
              <a:tr h="26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6134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Membre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Président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Martin Landry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Vice-Président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Catherine Hémond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Trésorier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Sylvain Hudon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Administrateur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Nancy Miron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Administrateur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Geneviève Miron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Administrateur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Marie-France Cloutier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Secrétaire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Nadine Ouellet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Administrateur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Florent Tisseron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1" name="Google Shape;171;p7"/>
          <p:cNvSpPr/>
          <p:nvPr/>
        </p:nvSpPr>
        <p:spPr>
          <a:xfrm>
            <a:off x="4204893" y="1565921"/>
            <a:ext cx="2313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Club BMX Montréal</a:t>
            </a:r>
            <a:endParaRPr b="0" i="0" sz="18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3037789" y="1931603"/>
            <a:ext cx="5585276" cy="1200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400" u="none" cap="none" strike="noStrike">
                <a:solidFill>
                  <a:srgbClr val="1D2129"/>
                </a:solidFill>
                <a:latin typeface="Arial"/>
                <a:ea typeface="Arial"/>
                <a:cs typeface="Arial"/>
                <a:sym typeface="Arial"/>
              </a:rPr>
              <a:t>- Le Club BMX Montréal est un organisme à but non lucratif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Le club de BMX est un organisme reconnu par la FQSC.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- 2023 était la 8e année d’existence du club.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Le conseil d’administration s'est réuni à 7 occasions au cours de la période du 1er janvier au 31 décembre 2023</a:t>
            </a:r>
            <a:r>
              <a:rPr b="1" i="0" lang="fr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7473572" y="3429541"/>
            <a:ext cx="18968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entraineurs</a:t>
            </a:r>
            <a:endParaRPr b="0" i="0" sz="18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74" name="Google Shape;174;p7"/>
          <p:cNvGraphicFramePr/>
          <p:nvPr/>
        </p:nvGraphicFramePr>
        <p:xfrm>
          <a:off x="6560970" y="38770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{B81B9D21-A6CE-4B8E-B46D-EC08B0856721}</a:tableStyleId>
              </a:tblPr>
              <a:tblGrid>
                <a:gridCol w="1944125"/>
                <a:gridCol w="1777950"/>
              </a:tblGrid>
              <a:tr h="24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Entraineur compétitif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Matheus Lott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Entraineur </a:t>
                      </a:r>
                      <a:endParaRPr sz="1400" u="none" cap="none" strike="noStrike"/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Alexis Loubert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Entraineur</a:t>
                      </a:r>
                      <a:endParaRPr sz="1400" u="none" cap="none" strike="noStrike"/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Émile Landry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Assistant entraineur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Louis Landry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Assistant entraineur</a:t>
                      </a:r>
                      <a:endParaRPr sz="1400" u="none" cap="none" strike="noStrike"/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Dara Dovalina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Assistant entraineur</a:t>
                      </a:r>
                      <a:endParaRPr sz="1400" u="none" cap="none" strike="noStrike"/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Yanik Granger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Entraineur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Florent Tisseron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9425" marL="139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4083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429198" y="873275"/>
            <a:ext cx="9333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Saison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6554732" y="2130753"/>
            <a:ext cx="4288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Répartition des membres par groupe</a:t>
            </a:r>
            <a:endParaRPr b="0" i="0" sz="18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737184" y="2762224"/>
            <a:ext cx="5215890" cy="10771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0" i="0" lang="fr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120 membres pour les cours d’été.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0" i="0" lang="fr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Augmentation de près de 15% des membres.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0" i="0" lang="fr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 participants inscrits aux cours d’automne.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0" i="0" lang="fr-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participants aux entrainements physiques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7017733" y="263903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{B81B9D21-A6CE-4B8E-B46D-EC08B0856721}</a:tableStyleId>
              </a:tblPr>
              <a:tblGrid>
                <a:gridCol w="1417150"/>
                <a:gridCol w="1125900"/>
                <a:gridCol w="867900"/>
              </a:tblGrid>
              <a:tr h="46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Âge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Nombre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Vélotrotteur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2-5 ans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Récréatif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5-9 ans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Récréatif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10-17 ans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Compétitif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11-17 ans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Adultes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 ans +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5" name="Google Shape;185;p8"/>
          <p:cNvSpPr/>
          <p:nvPr/>
        </p:nvSpPr>
        <p:spPr>
          <a:xfrm>
            <a:off x="1427414" y="2197748"/>
            <a:ext cx="3275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Membre pour la saison 2023</a:t>
            </a:r>
            <a:endParaRPr b="0" i="0" sz="18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1429198" y="873275"/>
            <a:ext cx="9333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Saison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880682" y="2109989"/>
            <a:ext cx="48910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Répartition des membres par groupe d’âge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4" name="Google Shape;194;p9"/>
          <p:cNvGraphicFramePr/>
          <p:nvPr/>
        </p:nvGraphicFramePr>
        <p:xfrm>
          <a:off x="766970" y="25649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{B81B9D21-A6CE-4B8E-B46D-EC08B0856721}</a:tableStyleId>
              </a:tblPr>
              <a:tblGrid>
                <a:gridCol w="1185950"/>
                <a:gridCol w="536225"/>
                <a:gridCol w="536225"/>
                <a:gridCol w="536225"/>
                <a:gridCol w="536225"/>
                <a:gridCol w="536225"/>
                <a:gridCol w="536225"/>
                <a:gridCol w="536225"/>
                <a:gridCol w="5362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Groupe d’âge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2-5 ans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6-9 ans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10-13 ans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14-17 ans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 ans &amp;+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Entraîneurs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 :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5" name="Google Shape;195;p9"/>
          <p:cNvGraphicFramePr/>
          <p:nvPr/>
        </p:nvGraphicFramePr>
        <p:xfrm>
          <a:off x="6242649" y="2121919"/>
          <a:ext cx="4572000" cy="2838450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1591243" y="718424"/>
            <a:ext cx="933359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activités du club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899999" y="1854702"/>
            <a:ext cx="5529376" cy="258220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CA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Entrainement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 d’été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semaine de cours : 14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semaine de relâche : 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 d’automne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semaine de cours : 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Entrainement physique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semaine de cours : 10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10"/>
          <p:cNvGraphicFramePr/>
          <p:nvPr/>
        </p:nvGraphicFramePr>
        <p:xfrm>
          <a:off x="7120619" y="18547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{23004EF4-9BD9-46AE-B738-13A72ADC56D3}</a:tableStyleId>
              </a:tblPr>
              <a:tblGrid>
                <a:gridCol w="2486475"/>
                <a:gridCol w="993650"/>
              </a:tblGrid>
              <a:tr h="2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CA" sz="1400" u="none" cap="none" strike="noStrike">
                          <a:solidFill>
                            <a:schemeClr val="dk1"/>
                          </a:solidFill>
                        </a:rPr>
                        <a:t>Activités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2022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Portes Ouvertes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Course Régionale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Courses Locale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Cliniques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BBQ de fin de saison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Autres (TAZ – Feu et Glace)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CA" sz="1400" u="none" cap="none" strike="noStrike"/>
                        <a:t>Total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-C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05" name="Google Shape;205;p10"/>
          <p:cNvSpPr/>
          <p:nvPr/>
        </p:nvSpPr>
        <p:spPr>
          <a:xfrm>
            <a:off x="1114182" y="4591936"/>
            <a:ext cx="3957672" cy="190817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CA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Compétitions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Coupe Québec et Championnat Québécois: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courses: 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coureurs: 30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Coupe Canada et Championnat Canadien: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courses: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coureurs: 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451774" y="4591936"/>
            <a:ext cx="3957672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CA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Compétitions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 (Circuit Métropolitain)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courses: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de coureurs: 57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ue, signe&#10;&#10;Description générée automatiquement" id="211" name="Google Shape;2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48915" cy="116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rue, signe&#10;&#10;Description générée automatiquement"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085" y="5692337"/>
            <a:ext cx="1348915" cy="116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/>
          <p:nvPr/>
        </p:nvSpPr>
        <p:spPr>
          <a:xfrm>
            <a:off x="1429200" y="2367171"/>
            <a:ext cx="9333599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RAPPORT FINANCIER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CA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aînée de condensation">
  <a:themeElements>
    <a:clrScheme name="Traînée de condensation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2020-04-30T14:07:54Z</dcterms:created>
  <dc:creator>Landry, Martin</dc:creator>
</cp:coreProperties>
</file>